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7"/>
  </p:notesMasterIdLst>
  <p:handoutMasterIdLst>
    <p:handoutMasterId r:id="rId18"/>
  </p:handoutMasterIdLst>
  <p:sldIdLst>
    <p:sldId id="332" r:id="rId7"/>
    <p:sldId id="335" r:id="rId8"/>
    <p:sldId id="339" r:id="rId9"/>
    <p:sldId id="346" r:id="rId10"/>
    <p:sldId id="341" r:id="rId11"/>
    <p:sldId id="343" r:id="rId12"/>
    <p:sldId id="347" r:id="rId13"/>
    <p:sldId id="348" r:id="rId14"/>
    <p:sldId id="345" r:id="rId15"/>
    <p:sldId id="333" r:id="rId1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6034EC-2D82-474D-AD15-DE540D9A64B9}" v="5" dt="2019-08-13T08:09:36.34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18" autoAdjust="0"/>
  </p:normalViewPr>
  <p:slideViewPr>
    <p:cSldViewPr snapToGrid="0">
      <p:cViewPr varScale="1">
        <p:scale>
          <a:sx n="81" d="100"/>
          <a:sy n="81" d="100"/>
        </p:scale>
        <p:origin x="171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12/14/2020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12/14/2020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Share objectives – remind Learners of the project aims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385897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current use of smart traffic lights in different countries</a:t>
            </a:r>
          </a:p>
          <a:p>
            <a:r>
              <a:rPr lang="en-GB" dirty="0">
                <a:latin typeface="Lato" panose="020F0502020204030203" pitchFamily="34" charset="0"/>
                <a:ea typeface="Lato" panose="020F0502020204030203" pitchFamily="34" charset="0"/>
                <a:cs typeface="Lato" panose="020F0502020204030203" pitchFamily="34" charset="0"/>
              </a:rPr>
              <a:t>Consider how traffic lights will need to change with self-driving and normal cars on the roads together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54970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Remind Learners of how we used radio, get them to look back at this lesson and the review how it worked</a:t>
            </a:r>
          </a:p>
          <a:p>
            <a:r>
              <a:rPr lang="en-GB" dirty="0">
                <a:latin typeface="Lato" panose="020F0502020204030203" pitchFamily="34" charset="0"/>
                <a:ea typeface="Lato" panose="020F0502020204030203" pitchFamily="34" charset="0"/>
                <a:cs typeface="Lato" panose="020F0502020204030203" pitchFamily="34" charset="0"/>
              </a:rPr>
              <a:t>It is also a good time to look at the other sensors and discuss how these could also be used within traffic lights for self-driving vehicles</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4063240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latin typeface="Lato" panose="020F0502020204030203" pitchFamily="34" charset="0"/>
                <a:ea typeface="Lato" panose="020F0502020204030203" pitchFamily="34" charset="0"/>
                <a:cs typeface="Lato" panose="020F0502020204030203" pitchFamily="34" charset="0"/>
              </a:rPr>
              <a:t>Ensure </a:t>
            </a:r>
            <a:r>
              <a:rPr lang="en-GB" dirty="0">
                <a:latin typeface="Lato" panose="020F0502020204030203" pitchFamily="34" charset="0"/>
                <a:ea typeface="Lato" panose="020F0502020204030203" pitchFamily="34" charset="0"/>
                <a:cs typeface="Lato" panose="020F0502020204030203" pitchFamily="34" charset="0"/>
              </a:rPr>
              <a:t>Learners</a:t>
            </a:r>
            <a:r>
              <a:rPr lang="en-GB" b="0" dirty="0">
                <a:latin typeface="Lato" panose="020F0502020204030203" pitchFamily="34" charset="0"/>
                <a:ea typeface="Lato" panose="020F0502020204030203" pitchFamily="34" charset="0"/>
                <a:cs typeface="Lato" panose="020F0502020204030203" pitchFamily="34" charset="0"/>
              </a:rPr>
              <a:t> are aware of different types of traffic lights, and how lights differ in other countries – will this need standardising for self-driving cars?</a:t>
            </a:r>
          </a:p>
          <a:p>
            <a:r>
              <a:rPr lang="en-GB" b="0" dirty="0">
                <a:latin typeface="Lato" panose="020F0502020204030203" pitchFamily="34" charset="0"/>
                <a:ea typeface="Lato" panose="020F0502020204030203" pitchFamily="34" charset="0"/>
                <a:cs typeface="Lato" panose="020F0502020204030203" pitchFamily="34" charset="0"/>
              </a:rPr>
              <a:t>Ensure </a:t>
            </a:r>
            <a:r>
              <a:rPr lang="en-GB" dirty="0">
                <a:latin typeface="Lato" panose="020F0502020204030203" pitchFamily="34" charset="0"/>
                <a:ea typeface="Lato" panose="020F0502020204030203" pitchFamily="34" charset="0"/>
                <a:cs typeface="Lato" panose="020F0502020204030203" pitchFamily="34" charset="0"/>
              </a:rPr>
              <a:t>Learners</a:t>
            </a:r>
            <a:r>
              <a:rPr lang="en-GB" b="0" dirty="0">
                <a:latin typeface="Lato" panose="020F0502020204030203" pitchFamily="34" charset="0"/>
                <a:ea typeface="Lato" panose="020F0502020204030203" pitchFamily="34" charset="0"/>
                <a:cs typeface="Lato" panose="020F0502020204030203" pitchFamily="34" charset="0"/>
              </a:rPr>
              <a:t> know the sequence of a set of lights.  In the UK this is RED, RED &amp; AMBER, GREEN, AMBER</a:t>
            </a:r>
          </a:p>
          <a:p>
            <a:r>
              <a:rPr lang="en-GB" b="0" dirty="0">
                <a:latin typeface="Lato" panose="020F0502020204030203" pitchFamily="34" charset="0"/>
                <a:ea typeface="Lato" panose="020F0502020204030203" pitchFamily="34" charset="0"/>
                <a:cs typeface="Lato" panose="020F0502020204030203" pitchFamily="34" charset="0"/>
              </a:rPr>
              <a:t>Discuss why the lights are not always on for the same amount of time – why?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57232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026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171568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Introduce the task</a:t>
            </a:r>
          </a:p>
          <a:p>
            <a:r>
              <a:rPr lang="en-GB" dirty="0">
                <a:latin typeface="Lato" panose="020F0502020204030203" pitchFamily="34" charset="0"/>
                <a:ea typeface="Lato" panose="020F0502020204030203" pitchFamily="34" charset="0"/>
                <a:cs typeface="Lato" panose="020F0502020204030203" pitchFamily="34" charset="0"/>
              </a:rPr>
              <a:t>Support Learners in their use of radio and </a:t>
            </a:r>
            <a:r>
              <a:rPr lang="en-GB" dirty="0"/>
              <a:t>sensors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594686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9987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9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6978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052790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5376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37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7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4032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1208473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1600432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720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9148951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286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367530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269015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37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51141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716375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5874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65151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428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94120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9022005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22558169"/>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694077" y="4485170"/>
            <a:ext cx="4264272" cy="295077"/>
          </a:xfrm>
        </p:spPr>
        <p:txBody>
          <a:bodyPr/>
          <a:lstStyle/>
          <a:p>
            <a:pPr marL="0" indent="0">
              <a:buNone/>
            </a:pPr>
            <a:r>
              <a:rPr lang="en-US" dirty="0"/>
              <a:t>Lesson 14</a:t>
            </a:r>
          </a:p>
        </p:txBody>
      </p:sp>
      <p:sp>
        <p:nvSpPr>
          <p:cNvPr id="2" name="Title 1"/>
          <p:cNvSpPr>
            <a:spLocks noGrp="1"/>
          </p:cNvSpPr>
          <p:nvPr>
            <p:ph type="title"/>
          </p:nvPr>
        </p:nvSpPr>
        <p:spPr/>
        <p:txBody>
          <a:bodyPr/>
          <a:lstStyle/>
          <a:p>
            <a:r>
              <a:rPr lang="en-US" dirty="0"/>
              <a:t>Smart Traffic Lights Activity 2</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33677" y="5933061"/>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Apply your understanding, computational thinking and programming skills to achieve a goal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create a smart traffic light system that will communicate with human and robot drivers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radio</a:t>
            </a:r>
            <a:r>
              <a:rPr lang="en-US" dirty="0">
                <a:latin typeface="Lato" panose="020F0502020204030203" pitchFamily="34" charset="0"/>
                <a:ea typeface="Lato" panose="020F0502020204030203" pitchFamily="34" charset="0"/>
                <a:cs typeface="Lato" panose="020F0502020204030203" pitchFamily="34" charset="0"/>
              </a:rPr>
              <a:t> to send traffic signals to the self-driving car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develop additional features that will be useful for drivers, pedestrians and city authorities</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8043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6"/>
            <a:ext cx="11385540" cy="4595203"/>
          </a:xfrm>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 are already in use:</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Carnegie Mellon University is piloting smart traffic lights to reduce vehicle emissions in Pittsburgh. The traffic light timings are changed dynamically by communicating with the different lights in the city and adapting for changing driving conditions in order to reduce or avoid congestion</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In the UK, traffic lights that monitor vehicle speed and change to red when cars are travelling too fast are already in place – this helps reduce accidents by encourage drivers to slow down to avoid red traffic lights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196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53A1-EF85-4C75-BF4D-9E3DA265375D}"/>
              </a:ext>
            </a:extLst>
          </p:cNvPr>
          <p:cNvSpPr>
            <a:spLocks noGrp="1"/>
          </p:cNvSpPr>
          <p:nvPr>
            <p:ph type="title"/>
          </p:nvPr>
        </p:nvSpPr>
        <p:spPr/>
        <p:txBody>
          <a:bodyPr/>
          <a:lstStyle/>
          <a:p>
            <a:r>
              <a:rPr lang="en-GB" dirty="0"/>
              <a:t>Autonomy</a:t>
            </a:r>
          </a:p>
        </p:txBody>
      </p:sp>
      <p:sp>
        <p:nvSpPr>
          <p:cNvPr id="3" name="Content Placeholder 2">
            <a:extLst>
              <a:ext uri="{FF2B5EF4-FFF2-40B4-BE49-F238E27FC236}">
                <a16:creationId xmlns:a16="http://schemas.microsoft.com/office/drawing/2014/main" id="{B30E9B8B-7051-46E1-BB8A-733115B6D26D}"/>
              </a:ext>
            </a:extLst>
          </p:cNvPr>
          <p:cNvSpPr>
            <a:spLocks noGrp="1"/>
          </p:cNvSpPr>
          <p:nvPr>
            <p:ph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The future rise in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autonomous</a:t>
            </a:r>
            <a:r>
              <a:rPr lang="en-GB" dirty="0">
                <a:latin typeface="Lato" panose="020F0502020204030203" pitchFamily="34" charset="0"/>
                <a:ea typeface="Lato" panose="020F0502020204030203" pitchFamily="34" charset="0"/>
                <a:cs typeface="Lato" panose="020F0502020204030203" pitchFamily="34" charset="0"/>
              </a:rPr>
              <a:t> and self-driving cars means that we will have to consider how we apply traffic rules so they can be ‘seen’ and obeyed by human drivers as well as self-driving vehicles</a:t>
            </a:r>
          </a:p>
          <a:p>
            <a:endParaRPr lang="en-GB" dirty="0"/>
          </a:p>
        </p:txBody>
      </p:sp>
      <p:pic>
        <p:nvPicPr>
          <p:cNvPr id="1028" name="Picture 4" descr="Related image">
            <a:extLst>
              <a:ext uri="{FF2B5EF4-FFF2-40B4-BE49-F238E27FC236}">
                <a16:creationId xmlns:a16="http://schemas.microsoft.com/office/drawing/2014/main" id="{0F286B29-655A-4004-869F-FDB9EA1E1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711" y="2909679"/>
            <a:ext cx="4313234" cy="292330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esla">
            <a:extLst>
              <a:ext uri="{FF2B5EF4-FFF2-40B4-BE49-F238E27FC236}">
                <a16:creationId xmlns:a16="http://schemas.microsoft.com/office/drawing/2014/main" id="{9F1FC9BF-DB22-4C07-8A1E-1DB74FE2B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8896" y="2909679"/>
            <a:ext cx="5196994" cy="2923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57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 Radio</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212617"/>
            <a:ext cx="10843673" cy="1925696"/>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We have already looked at how we can </a:t>
            </a:r>
            <a:r>
              <a:rPr lang="en-GB">
                <a:latin typeface="Lato" panose="020F0502020204030203" pitchFamily="34" charset="0"/>
                <a:ea typeface="Lato" panose="020F0502020204030203" pitchFamily="34" charset="0"/>
                <a:cs typeface="Lato" panose="020F0502020204030203" pitchFamily="34" charset="0"/>
              </a:rPr>
              <a:t>use Radio </a:t>
            </a:r>
            <a:r>
              <a:rPr lang="en-GB" dirty="0">
                <a:latin typeface="Lato" panose="020F0502020204030203" pitchFamily="34" charset="0"/>
                <a:ea typeface="Lato" panose="020F0502020204030203" pitchFamily="34" charset="0"/>
                <a:cs typeface="Lato" panose="020F0502020204030203" pitchFamily="34" charset="0"/>
              </a:rPr>
              <a:t>to communicate between to computer devices  </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By applying this technology to traffic lights we could command self-driving cars to stop on red lights while a human driver stops on seeing the red signal</a:t>
            </a: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7934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Traffic Lights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6"/>
            <a:ext cx="11634772"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What is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sequence</a:t>
            </a:r>
            <a:r>
              <a:rPr lang="en-GB" dirty="0">
                <a:latin typeface="Lato" panose="020F0502020204030203" pitchFamily="34" charset="0"/>
                <a:ea typeface="Lato" panose="020F0502020204030203" pitchFamily="34" charset="0"/>
                <a:cs typeface="Lato" panose="020F0502020204030203" pitchFamily="34" charset="0"/>
              </a:rPr>
              <a:t> of a set of traffic lights?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Are each light on for the same amount of time?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Consider how we could use </a:t>
            </a:r>
            <a:r>
              <a:rPr lang="en-GB" dirty="0" err="1">
                <a:latin typeface="Lato" panose="020F0502020204030203" pitchFamily="34" charset="0"/>
                <a:ea typeface="Lato" panose="020F0502020204030203" pitchFamily="34" charset="0"/>
                <a:cs typeface="Lato" panose="020F0502020204030203" pitchFamily="34" charset="0"/>
              </a:rPr>
              <a:t>NeoPixels</a:t>
            </a:r>
            <a:r>
              <a:rPr lang="en-GB" dirty="0">
                <a:latin typeface="Lato" panose="020F0502020204030203" pitchFamily="34" charset="0"/>
                <a:ea typeface="Lato" panose="020F0502020204030203" pitchFamily="34" charset="0"/>
                <a:cs typeface="Lato" panose="020F0502020204030203" pitchFamily="34" charset="0"/>
              </a:rPr>
              <a:t> or  standard LEDs to create the different colours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1517539-8CBD-4793-BDD7-E77AD284E164}"/>
              </a:ext>
            </a:extLst>
          </p:cNvPr>
          <p:cNvPicPr>
            <a:picLocks noChangeAspect="1"/>
          </p:cNvPicPr>
          <p:nvPr/>
        </p:nvPicPr>
        <p:blipFill>
          <a:blip r:embed="rId3"/>
          <a:stretch>
            <a:fillRect/>
          </a:stretch>
        </p:blipFill>
        <p:spPr>
          <a:xfrm>
            <a:off x="446842" y="3003997"/>
            <a:ext cx="3047999" cy="2024062"/>
          </a:xfrm>
          <a:prstGeom prst="rect">
            <a:avLst/>
          </a:prstGeom>
        </p:spPr>
      </p:pic>
      <p:pic>
        <p:nvPicPr>
          <p:cNvPr id="5" name="Picture 4">
            <a:extLst>
              <a:ext uri="{FF2B5EF4-FFF2-40B4-BE49-F238E27FC236}">
                <a16:creationId xmlns:a16="http://schemas.microsoft.com/office/drawing/2014/main" id="{177FB0CC-D745-4460-972F-2449E318B56F}"/>
              </a:ext>
            </a:extLst>
          </p:cNvPr>
          <p:cNvPicPr>
            <a:picLocks noChangeAspect="1"/>
          </p:cNvPicPr>
          <p:nvPr/>
        </p:nvPicPr>
        <p:blipFill>
          <a:blip r:embed="rId4"/>
          <a:stretch>
            <a:fillRect/>
          </a:stretch>
        </p:blipFill>
        <p:spPr>
          <a:xfrm>
            <a:off x="3699029" y="3032826"/>
            <a:ext cx="3734540" cy="2800905"/>
          </a:xfrm>
          <a:prstGeom prst="rect">
            <a:avLst/>
          </a:prstGeom>
        </p:spPr>
      </p:pic>
      <p:pic>
        <p:nvPicPr>
          <p:cNvPr id="6" name="Picture 5">
            <a:extLst>
              <a:ext uri="{FF2B5EF4-FFF2-40B4-BE49-F238E27FC236}">
                <a16:creationId xmlns:a16="http://schemas.microsoft.com/office/drawing/2014/main" id="{F2C7D556-D52A-422F-9BDD-A8AD5EC91835}"/>
              </a:ext>
            </a:extLst>
          </p:cNvPr>
          <p:cNvPicPr>
            <a:picLocks noChangeAspect="1"/>
          </p:cNvPicPr>
          <p:nvPr/>
        </p:nvPicPr>
        <p:blipFill>
          <a:blip r:embed="rId5"/>
          <a:stretch>
            <a:fillRect/>
          </a:stretch>
        </p:blipFill>
        <p:spPr>
          <a:xfrm>
            <a:off x="8049673" y="3028387"/>
            <a:ext cx="3810000" cy="2857500"/>
          </a:xfrm>
          <a:prstGeom prst="rect">
            <a:avLst/>
          </a:prstGeom>
        </p:spPr>
      </p:pic>
    </p:spTree>
    <p:extLst>
      <p:ext uri="{BB962C8B-B14F-4D97-AF65-F5344CB8AC3E}">
        <p14:creationId xmlns:p14="http://schemas.microsoft.com/office/powerpoint/2010/main" val="159975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E87A9-4204-4E1D-9966-8DC56373508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E0B6488-9CBD-4506-A6B8-38B656A03A7B}"/>
              </a:ext>
            </a:extLst>
          </p:cNvPr>
          <p:cNvSpPr>
            <a:spLocks noGrp="1"/>
          </p:cNvSpPr>
          <p:nvPr>
            <p:ph idx="1"/>
          </p:nvPr>
        </p:nvSpPr>
        <p:spPr/>
        <p:txBody>
          <a:bodyPr/>
          <a:lstStyle/>
          <a:p>
            <a:endParaRPr lang="en-GB"/>
          </a:p>
        </p:txBody>
      </p:sp>
      <p:pic>
        <p:nvPicPr>
          <p:cNvPr id="4" name="Picture 10" descr="Image result for tesla traffic avoidance">
            <a:extLst>
              <a:ext uri="{FF2B5EF4-FFF2-40B4-BE49-F238E27FC236}">
                <a16:creationId xmlns:a16="http://schemas.microsoft.com/office/drawing/2014/main" id="{3F52A884-E5B1-42AE-A41C-60EDE005F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89" y="59742"/>
            <a:ext cx="97536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68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696A-83B3-42C8-A9DC-3E405C98BD6B}"/>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Re-visiting the design</a:t>
            </a:r>
          </a:p>
        </p:txBody>
      </p:sp>
      <p:sp>
        <p:nvSpPr>
          <p:cNvPr id="3" name="Content Placeholder 2">
            <a:extLst>
              <a:ext uri="{FF2B5EF4-FFF2-40B4-BE49-F238E27FC236}">
                <a16:creationId xmlns:a16="http://schemas.microsoft.com/office/drawing/2014/main" id="{CBF34E17-19C3-4C52-A724-43FD114A4F45}"/>
              </a:ext>
            </a:extLst>
          </p:cNvPr>
          <p:cNvSpPr>
            <a:spLocks noGrp="1"/>
          </p:cNvSpPr>
          <p:nvPr>
            <p:ph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Update your design worksheet from last lesson to include the new autonomous and smart features required</a:t>
            </a:r>
          </a:p>
          <a:p>
            <a:r>
              <a:rPr lang="en-GB" dirty="0">
                <a:latin typeface="Lato" panose="020F0502020204030203" pitchFamily="34" charset="0"/>
                <a:ea typeface="Lato" panose="020F0502020204030203" pitchFamily="34" charset="0"/>
                <a:cs typeface="Lato" panose="020F0502020204030203" pitchFamily="34" charset="0"/>
              </a:rPr>
              <a:t>Complete an IPO table for the smart lights</a:t>
            </a:r>
          </a:p>
        </p:txBody>
      </p:sp>
      <p:pic>
        <p:nvPicPr>
          <p:cNvPr id="4" name="Picture 3">
            <a:extLst>
              <a:ext uri="{FF2B5EF4-FFF2-40B4-BE49-F238E27FC236}">
                <a16:creationId xmlns:a16="http://schemas.microsoft.com/office/drawing/2014/main" id="{DFBA5AF8-6023-4716-AD66-E37584532658}"/>
              </a:ext>
            </a:extLst>
          </p:cNvPr>
          <p:cNvPicPr>
            <a:picLocks noChangeAspect="1"/>
          </p:cNvPicPr>
          <p:nvPr/>
        </p:nvPicPr>
        <p:blipFill>
          <a:blip r:embed="rId3"/>
          <a:stretch>
            <a:fillRect/>
          </a:stretch>
        </p:blipFill>
        <p:spPr>
          <a:xfrm>
            <a:off x="6270140" y="2553075"/>
            <a:ext cx="4860235" cy="3279913"/>
          </a:xfrm>
          <a:prstGeom prst="rect">
            <a:avLst/>
          </a:prstGeom>
        </p:spPr>
      </p:pic>
      <p:pic>
        <p:nvPicPr>
          <p:cNvPr id="5" name="Picture 4">
            <a:extLst>
              <a:ext uri="{FF2B5EF4-FFF2-40B4-BE49-F238E27FC236}">
                <a16:creationId xmlns:a16="http://schemas.microsoft.com/office/drawing/2014/main" id="{1C699311-1285-4DF9-BAA1-D8BE1B46E897}"/>
              </a:ext>
            </a:extLst>
          </p:cNvPr>
          <p:cNvPicPr>
            <a:picLocks noChangeAspect="1"/>
          </p:cNvPicPr>
          <p:nvPr/>
        </p:nvPicPr>
        <p:blipFill>
          <a:blip r:embed="rId4"/>
          <a:stretch>
            <a:fillRect/>
          </a:stretch>
        </p:blipFill>
        <p:spPr>
          <a:xfrm>
            <a:off x="966001" y="2828835"/>
            <a:ext cx="4724025" cy="3279913"/>
          </a:xfrm>
          <a:prstGeom prst="rect">
            <a:avLst/>
          </a:prstGeom>
        </p:spPr>
      </p:pic>
    </p:spTree>
    <p:extLst>
      <p:ext uri="{BB962C8B-B14F-4D97-AF65-F5344CB8AC3E}">
        <p14:creationId xmlns:p14="http://schemas.microsoft.com/office/powerpoint/2010/main" val="3484249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6CA0-8110-47F4-A08D-1E356FC04797}"/>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 PBL</a:t>
            </a:r>
          </a:p>
        </p:txBody>
      </p:sp>
      <p:sp>
        <p:nvSpPr>
          <p:cNvPr id="3" name="Content Placeholder 2">
            <a:extLst>
              <a:ext uri="{FF2B5EF4-FFF2-40B4-BE49-F238E27FC236}">
                <a16:creationId xmlns:a16="http://schemas.microsoft.com/office/drawing/2014/main" id="{33DFAED8-60C3-46B7-B310-F1CB45DB645C}"/>
              </a:ext>
            </a:extLst>
          </p:cNvPr>
          <p:cNvSpPr>
            <a:spLocks noGrp="1"/>
          </p:cNvSpPr>
          <p:nvPr>
            <p:ph idx="1"/>
          </p:nvPr>
        </p:nvSpPr>
        <p:spPr>
          <a:xfrm>
            <a:off x="492125" y="1237785"/>
            <a:ext cx="11180867" cy="4976584"/>
          </a:xfrm>
        </p:spPr>
        <p:txBody>
          <a:bodyPr/>
          <a:lstStyle/>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Success Criteria</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Apply your understanding computational thinking and programming skills to achieve a goal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create a smart traffic light system that will communicate with human and robot drivers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radio</a:t>
            </a:r>
            <a:r>
              <a:rPr lang="en-US" dirty="0">
                <a:latin typeface="Lato" panose="020F0502020204030203" pitchFamily="34" charset="0"/>
                <a:ea typeface="Lato" panose="020F0502020204030203" pitchFamily="34" charset="0"/>
                <a:cs typeface="Lato" panose="020F0502020204030203" pitchFamily="34" charset="0"/>
              </a:rPr>
              <a:t> to send traffic signals to the self-driving car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Try incorporating a line sensor to ensure the car stops are the right place if the traffic light is on stop or could the ultrasonic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sensor</a:t>
            </a:r>
            <a:r>
              <a:rPr lang="en-US" dirty="0">
                <a:latin typeface="Lato" panose="020F0502020204030203" pitchFamily="34" charset="0"/>
                <a:ea typeface="Lato" panose="020F0502020204030203" pitchFamily="34" charset="0"/>
                <a:cs typeface="Lato" panose="020F0502020204030203" pitchFamily="34" charset="0"/>
              </a:rPr>
              <a:t> be employed here also?</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develop additional features that will be useful for drivers, pedestrians and city authorities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44367362"/>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
</customXsn>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 ds:uri="f2ad5090-61a8-4b8c-ab70-68f4ff4d1933"/>
    <ds:schemaRef ds:uri="c0950e01-db07-4e41-9c32-b7a8e9fccc9b"/>
    <ds:schemaRef ds:uri="http://schemas.microsoft.com/sharepoint/v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570</Words>
  <Application>Microsoft Office PowerPoint</Application>
  <PresentationFormat>Widescreen</PresentationFormat>
  <Paragraphs>48</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Lato</vt:lpstr>
      <vt:lpstr>Wingdings</vt:lpstr>
      <vt:lpstr>1_Arm_PPT_Public</vt:lpstr>
      <vt:lpstr>Smart Traffic Lights Activity 2</vt:lpstr>
      <vt:lpstr>Objectives</vt:lpstr>
      <vt:lpstr>Smart Traffic Lights</vt:lpstr>
      <vt:lpstr>Autonomy</vt:lpstr>
      <vt:lpstr> Radio</vt:lpstr>
      <vt:lpstr>Traffic Lights</vt:lpstr>
      <vt:lpstr>PowerPoint Presentation</vt:lpstr>
      <vt:lpstr>Re-visiting the design</vt:lpstr>
      <vt:lpstr>Smart Traffic Lights PBL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2020-12-14T13:18:13Z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